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accent3"/>
                </a:solidFill>
              </a:rPr>
              <a:t>Неделя психологии</a:t>
            </a:r>
            <a:endParaRPr lang="ru-RU" sz="7200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143248"/>
            <a:ext cx="6560234" cy="1500190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19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Тема:«Психологическая </a:t>
            </a:r>
            <a:r>
              <a:rPr lang="ru-RU" sz="19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безопасность </a:t>
            </a:r>
            <a:r>
              <a:rPr lang="ru-RU" sz="19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ru-RU" sz="19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образовательной среде».</a:t>
            </a:r>
            <a:endParaRPr lang="ru-RU" sz="19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052513"/>
            <a:ext cx="3292475" cy="1462087"/>
            <a:chOff x="1586" y="992"/>
            <a:chExt cx="5184" cy="2304"/>
          </a:xfrm>
        </p:grpSpPr>
        <p:sp>
          <p:nvSpPr>
            <p:cNvPr id="1741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586" y="1006"/>
              <a:ext cx="5184" cy="1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ru-RU" sz="20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игра "СЛЕДОПЫТ"</a:t>
              </a:r>
            </a:p>
          </p:txBody>
        </p:sp>
        <p:pic>
          <p:nvPicPr>
            <p:cNvPr id="17415" name="Picture 7" descr="любопытный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2" y="992"/>
              <a:ext cx="2304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323850" y="2347913"/>
            <a:ext cx="3887788" cy="42497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b="1"/>
              <a:t>Условия участия в игре:</a:t>
            </a:r>
          </a:p>
          <a:p>
            <a:r>
              <a:rPr lang="ru-RU" sz="1400" i="1"/>
              <a:t>В игре участвуют команды от 3 до 7 человек. Каждой команде необходимо придумать необычное название. Каждой команде необходимо придумать девиз - короткий стишок, в котором обязательно упоминается название команды и говорится об ее победе, успехе в игре. Каждой команде необходимо придумать символ - рисунок, который расскажет об участниках команды (интересы, мечты, способности, умения). Игра "СЛЕДОПЫТ" проводится в течение 1 дня. За это время все команды должны получить карточку участника игры у ведущего. На карточке необходимо будет написать название команды, перечислить имена и фамилии всех участников команды, девиз команды, нарисовать символ команды.</a:t>
            </a:r>
            <a:endParaRPr lang="ru-RU"/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2987675" y="476250"/>
            <a:ext cx="453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Афиша акции «Следопыт»</a:t>
            </a:r>
          </a:p>
        </p:txBody>
      </p: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4572000" y="981075"/>
            <a:ext cx="4087813" cy="56165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400" i="1"/>
              <a:t>Но самое главное и интересное команде нужно будет найти и записать ответы на 15 вопросов.</a:t>
            </a:r>
          </a:p>
          <a:p>
            <a:pPr algn="just"/>
            <a:r>
              <a:rPr lang="ru-RU" sz="1400" i="1"/>
              <a:t>Наша игра называется "СЛЕДОПЫТ", поэтому и вам в команде придется внимательно смотреть по сторонам, проявить смекалку и умение считать.</a:t>
            </a:r>
          </a:p>
          <a:p>
            <a:pPr algn="just"/>
            <a:endParaRPr lang="ru-RU" sz="1600" i="1"/>
          </a:p>
          <a:p>
            <a:pPr algn="just"/>
            <a:r>
              <a:rPr lang="ru-RU" sz="1600" i="1"/>
              <a:t>По результатам игры будет определена команда "лучших следопытов", вручены грамоты и призы самым активным участникам</a:t>
            </a:r>
            <a:r>
              <a:rPr lang="ru-RU" sz="1400" i="1"/>
              <a:t>.</a:t>
            </a:r>
          </a:p>
          <a:p>
            <a:pPr algn="ctr"/>
            <a:r>
              <a:rPr lang="ru-RU"/>
              <a:t>Желаем удачи!</a:t>
            </a:r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r>
              <a:rPr lang="ru-RU" sz="2400"/>
              <a:t>Собирайте свою команду…</a:t>
            </a:r>
          </a:p>
          <a:p>
            <a:pPr algn="ctr"/>
            <a:r>
              <a:rPr lang="ru-RU" sz="2400"/>
              <a:t>Игра начнется совсем скоро!!!</a:t>
            </a:r>
            <a:endParaRPr lang="ru-RU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5650" y="1052513"/>
            <a:ext cx="3292475" cy="1462087"/>
            <a:chOff x="1586" y="992"/>
            <a:chExt cx="5184" cy="2304"/>
          </a:xfrm>
        </p:grpSpPr>
        <p:sp>
          <p:nvSpPr>
            <p:cNvPr id="18440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586" y="1006"/>
              <a:ext cx="5184" cy="1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ru-RU" sz="20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игра "СЛЕДОПЫТ"</a:t>
              </a:r>
            </a:p>
          </p:txBody>
        </p:sp>
        <p:pic>
          <p:nvPicPr>
            <p:cNvPr id="18441" name="Picture 4" descr="любопытный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2" y="992"/>
              <a:ext cx="2304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2987675" y="476250"/>
            <a:ext cx="453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Бланк акции «Следопыт»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395288" y="2346325"/>
            <a:ext cx="3619500" cy="5635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b="1"/>
              <a:t>КОМАНДА:</a:t>
            </a:r>
            <a:endParaRPr lang="ru-RU"/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395288" y="3270250"/>
            <a:ext cx="3619500" cy="8064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200" b="1"/>
              <a:t>НАШ ДЕВИЗ:</a:t>
            </a:r>
            <a:endParaRPr lang="ru-RU"/>
          </a:p>
        </p:txBody>
      </p:sp>
      <p:sp>
        <p:nvSpPr>
          <p:cNvPr id="18438" name="Text Box 11"/>
          <p:cNvSpPr txBox="1">
            <a:spLocks noChangeArrowheads="1"/>
          </p:cNvSpPr>
          <p:nvPr/>
        </p:nvSpPr>
        <p:spPr bwMode="auto">
          <a:xfrm>
            <a:off x="414338" y="4483100"/>
            <a:ext cx="3619500" cy="197008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200" b="1"/>
              <a:t>СИМВОЛ КОМАНДЫ:</a:t>
            </a:r>
            <a:endParaRPr lang="ru-RU"/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4284663" y="908050"/>
            <a:ext cx="4464050" cy="523220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1300" b="1" dirty="0"/>
              <a:t>Вопросы игры «Следопыт»</a:t>
            </a:r>
          </a:p>
          <a:p>
            <a:pPr marL="342900" indent="-342900"/>
            <a:endParaRPr lang="ru-RU" sz="1300" dirty="0"/>
          </a:p>
          <a:p>
            <a:pPr marL="342900" indent="-342900">
              <a:buFontTx/>
              <a:buAutoNum type="arabicPeriod"/>
            </a:pPr>
            <a:r>
              <a:rPr lang="ru-RU" sz="1300" dirty="0"/>
              <a:t>Сколько новых учебных предметов появляется в расписании 5-классника? _________</a:t>
            </a:r>
            <a:endParaRPr lang="en-US" sz="1300" dirty="0"/>
          </a:p>
          <a:p>
            <a:pPr marL="342900" indent="-342900">
              <a:buFontTx/>
              <a:buAutoNum type="arabicPeriod"/>
            </a:pPr>
            <a:r>
              <a:rPr lang="ru-RU" sz="1300" dirty="0" smtClean="0"/>
              <a:t>Сколько в нашей </a:t>
            </a:r>
            <a:r>
              <a:rPr lang="ru-RU" sz="1300" dirty="0"/>
              <a:t>школе </a:t>
            </a:r>
            <a:r>
              <a:rPr lang="ru-RU" sz="1300" dirty="0" smtClean="0"/>
              <a:t> </a:t>
            </a:r>
            <a:r>
              <a:rPr lang="ru-RU" sz="1300" dirty="0"/>
              <a:t>классов. А какой из них самый многочисленный? ______</a:t>
            </a:r>
          </a:p>
          <a:p>
            <a:pPr marL="342900" indent="-342900"/>
            <a:endParaRPr lang="ru-RU" sz="1300" dirty="0"/>
          </a:p>
          <a:p>
            <a:pPr marL="342900" indent="-342900">
              <a:buAutoNum type="arabicPeriod" startAt="3"/>
            </a:pPr>
            <a:r>
              <a:rPr lang="ru-RU" sz="1300" dirty="0" smtClean="0"/>
              <a:t>В </a:t>
            </a:r>
            <a:r>
              <a:rPr lang="ru-RU" sz="1300" dirty="0"/>
              <a:t>этом году к </a:t>
            </a:r>
            <a:r>
              <a:rPr lang="ru-RU" sz="1300" dirty="0" err="1"/>
              <a:t>пед.коллективу</a:t>
            </a:r>
            <a:r>
              <a:rPr lang="ru-RU" sz="1300" dirty="0"/>
              <a:t> школы присоединились новые интересные люди. Назовите их ФИО и </a:t>
            </a:r>
            <a:r>
              <a:rPr lang="ru-RU" sz="1300" dirty="0" err="1"/>
              <a:t>должность_______________</a:t>
            </a:r>
            <a:r>
              <a:rPr lang="en-US" sz="1300" dirty="0" smtClean="0"/>
              <a:t>_____________</a:t>
            </a:r>
            <a:endParaRPr lang="ru-RU" sz="1300" dirty="0" smtClean="0"/>
          </a:p>
          <a:p>
            <a:pPr marL="342900" indent="-342900">
              <a:buAutoNum type="arabicPeriod" startAt="3"/>
            </a:pPr>
            <a:r>
              <a:rPr lang="ru-RU" sz="1300" dirty="0" smtClean="0"/>
              <a:t>Какой </a:t>
            </a:r>
            <a:r>
              <a:rPr lang="ru-RU" sz="1300" dirty="0"/>
              <a:t>любимый день недели у главного знатока поверхности Земли с ее природными условиями? ____________________________</a:t>
            </a:r>
          </a:p>
          <a:p>
            <a:pPr marL="342900" indent="-342900"/>
            <a:r>
              <a:rPr lang="ru-RU" sz="1300" dirty="0" smtClean="0"/>
              <a:t>5. </a:t>
            </a:r>
            <a:r>
              <a:rPr lang="ru-RU" sz="1300" dirty="0"/>
              <a:t>Сколько учебных понедельников ожидает школьников в настоящем учебном году?  _____</a:t>
            </a:r>
          </a:p>
          <a:p>
            <a:pPr marL="342900" indent="-342900"/>
            <a:r>
              <a:rPr lang="ru-RU" sz="1300" dirty="0" smtClean="0"/>
              <a:t>6. </a:t>
            </a:r>
            <a:r>
              <a:rPr lang="ru-RU" sz="1300" dirty="0"/>
              <a:t>Кого из работников школы можно назвать "дважды мамой"? (назовите как минимум 3 человек ____________________</a:t>
            </a:r>
          </a:p>
          <a:p>
            <a:pPr marL="342900" indent="-342900"/>
            <a:r>
              <a:rPr lang="ru-RU" sz="1300" dirty="0" smtClean="0"/>
              <a:t>7. </a:t>
            </a:r>
            <a:r>
              <a:rPr lang="ru-RU" sz="1300" dirty="0"/>
              <a:t>В одном мультфильме длину удава измеряли в попугаях. А какова ширина школьного коридора 3 этажа в дневниках? </a:t>
            </a:r>
          </a:p>
          <a:p>
            <a:pPr marL="342900" indent="-342900"/>
            <a:r>
              <a:rPr lang="ru-RU" sz="1300" dirty="0" smtClean="0"/>
              <a:t>8.. </a:t>
            </a:r>
            <a:r>
              <a:rPr lang="ru-RU" sz="1300" dirty="0"/>
              <a:t>Назовите сумму, которая получиться, если сложить цифры из даты (число-месяц-год) дня рождения  директора </a:t>
            </a:r>
            <a:r>
              <a:rPr lang="ru-RU" sz="1300" dirty="0" smtClean="0"/>
              <a:t>нашей </a:t>
            </a:r>
            <a:r>
              <a:rPr lang="ru-RU" sz="1300" dirty="0"/>
              <a:t>школы? ____</a:t>
            </a:r>
            <a:endParaRPr lang="en-US" sz="1300" dirty="0"/>
          </a:p>
          <a:p>
            <a:pPr marL="342900" indent="-342900"/>
            <a:endParaRPr lang="ru-RU" sz="9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"/>
          <p:cNvSpPr txBox="1">
            <a:spLocks noChangeArrowheads="1"/>
          </p:cNvSpPr>
          <p:nvPr/>
        </p:nvSpPr>
        <p:spPr bwMode="auto">
          <a:xfrm>
            <a:off x="250825" y="260350"/>
            <a:ext cx="4105275" cy="483209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1400" dirty="0"/>
              <a:t>11. Назовите любимый аромат учителя ОБЖ нашей школы _______________</a:t>
            </a:r>
          </a:p>
          <a:p>
            <a:pPr marL="342900" indent="-342900">
              <a:defRPr/>
            </a:pPr>
            <a:r>
              <a:rPr lang="ru-RU" sz="1400" dirty="0"/>
              <a:t>12. Сложите количество этажей в нашей школе и количество лаборантских кабинетов. Сколько будет? _________</a:t>
            </a:r>
          </a:p>
          <a:p>
            <a:pPr marL="342900" indent="-342900">
              <a:defRPr/>
            </a:pPr>
            <a:r>
              <a:rPr lang="ru-RU" sz="1400" dirty="0"/>
              <a:t>13. Сколько учеников могут одновременно сесть на одну </a:t>
            </a:r>
            <a:r>
              <a:rPr lang="ru-RU" sz="1400" dirty="0" smtClean="0"/>
              <a:t>скамейку </a:t>
            </a:r>
            <a:r>
              <a:rPr lang="ru-RU" sz="1400" dirty="0"/>
              <a:t>в коридоре? ___</a:t>
            </a:r>
          </a:p>
          <a:p>
            <a:pPr marL="342900" indent="-342900">
              <a:defRPr/>
            </a:pPr>
            <a:r>
              <a:rPr lang="ru-RU" sz="1400" dirty="0"/>
              <a:t>14. Ребят в школе учат не только педагоги, но и стены. А сколько школьных стендов несут ученикам полезную информацию?</a:t>
            </a:r>
          </a:p>
          <a:p>
            <a:pPr>
              <a:defRPr/>
            </a:pPr>
            <a:r>
              <a:rPr lang="ru-RU" sz="1400" dirty="0"/>
              <a:t>15. Назовите любимые  цветы завуча по воспитательной работе?</a:t>
            </a:r>
          </a:p>
          <a:p>
            <a:pPr marL="342900" indent="-342900">
              <a:defRPr/>
            </a:pPr>
            <a:endParaRPr lang="ru-RU" sz="1400" dirty="0"/>
          </a:p>
          <a:p>
            <a:pPr marL="342900" indent="-342900">
              <a:buFontTx/>
              <a:buAutoNum type="arabicPeriod" startAt="16"/>
              <a:defRPr/>
            </a:pPr>
            <a:r>
              <a:rPr lang="ru-RU" sz="1400" dirty="0"/>
              <a:t> Сколько ступенек на школьной лестнице?</a:t>
            </a:r>
          </a:p>
          <a:p>
            <a:pPr marL="342900" indent="-342900">
              <a:buFontTx/>
              <a:buAutoNum type="arabicPeriod" startAt="16"/>
              <a:defRPr/>
            </a:pPr>
            <a:r>
              <a:rPr lang="ru-RU" sz="1400" dirty="0"/>
              <a:t>Год основания нашей школы?</a:t>
            </a:r>
          </a:p>
          <a:p>
            <a:pPr>
              <a:defRPr/>
            </a:pPr>
            <a:r>
              <a:rPr lang="ru-RU" sz="1400" dirty="0"/>
              <a:t>19. Сколько  столов в столовой?</a:t>
            </a:r>
          </a:p>
          <a:p>
            <a:pPr>
              <a:defRPr/>
            </a:pPr>
            <a:r>
              <a:rPr lang="ru-RU" sz="1400" dirty="0"/>
              <a:t>20. Сколько учителей работает в школе?</a:t>
            </a:r>
          </a:p>
          <a:p>
            <a:pPr>
              <a:defRPr/>
            </a:pPr>
            <a:r>
              <a:rPr lang="ru-RU" sz="1400" dirty="0"/>
              <a:t>21. Любимая книга школьного библиотекаря?</a:t>
            </a:r>
          </a:p>
          <a:p>
            <a:pPr>
              <a:defRPr/>
            </a:pPr>
            <a:r>
              <a:rPr lang="ru-RU" sz="1400" dirty="0"/>
              <a:t>22. Как зовут домашнее животное психолога</a:t>
            </a:r>
            <a:r>
              <a:rPr lang="ru-RU" sz="1400" dirty="0" smtClean="0"/>
              <a:t>?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24. Сколько компьютеров в компьютерном классе?</a:t>
            </a:r>
          </a:p>
          <a:p>
            <a:pPr>
              <a:defRPr/>
            </a:pPr>
            <a:r>
              <a:rPr lang="ru-RU" sz="1400" dirty="0"/>
              <a:t>25. Во сколько приходит на работу школьный повар?</a:t>
            </a:r>
          </a:p>
        </p:txBody>
      </p:sp>
      <p:sp>
        <p:nvSpPr>
          <p:cNvPr id="19459" name="Text Box 11"/>
          <p:cNvSpPr txBox="1">
            <a:spLocks noChangeArrowheads="1"/>
          </p:cNvSpPr>
          <p:nvPr/>
        </p:nvSpPr>
        <p:spPr bwMode="auto">
          <a:xfrm>
            <a:off x="4932363" y="333375"/>
            <a:ext cx="3887787" cy="26776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400" dirty="0"/>
              <a:t>26. Сколько дверей на первом этаже школы?</a:t>
            </a:r>
          </a:p>
          <a:p>
            <a:pPr marL="342900" indent="-342900"/>
            <a:r>
              <a:rPr lang="ru-RU" sz="1400" dirty="0"/>
              <a:t>27. Любимое место отдыха учителя рисования?</a:t>
            </a:r>
          </a:p>
          <a:p>
            <a:pPr marL="342900" indent="-342900"/>
            <a:r>
              <a:rPr lang="ru-RU" sz="1400" dirty="0"/>
              <a:t>28. В какую сторону открывается дверь в столовую: от себя или на себя?</a:t>
            </a:r>
          </a:p>
          <a:p>
            <a:pPr marL="342900" indent="-342900"/>
            <a:r>
              <a:rPr lang="ru-RU" sz="1400" dirty="0"/>
              <a:t>29. Какой размер обуви у </a:t>
            </a:r>
            <a:r>
              <a:rPr lang="ru-RU" sz="1400" dirty="0" smtClean="0"/>
              <a:t>учителей </a:t>
            </a:r>
            <a:r>
              <a:rPr lang="ru-RU" sz="1400" dirty="0"/>
              <a:t>физкультуры?</a:t>
            </a:r>
          </a:p>
          <a:p>
            <a:pPr marL="342900" indent="-342900"/>
            <a:r>
              <a:rPr lang="ru-RU" sz="1400" dirty="0"/>
              <a:t>30. Какого цвета глаза у учителей английского языка</a:t>
            </a:r>
            <a:r>
              <a:rPr lang="ru-RU" sz="1400" dirty="0" smtClean="0"/>
              <a:t>?</a:t>
            </a:r>
            <a:endParaRPr lang="ru-RU" sz="1400" dirty="0"/>
          </a:p>
          <a:p>
            <a:pPr marL="342900" indent="-342900"/>
            <a:r>
              <a:rPr lang="ru-RU" sz="1400" dirty="0" smtClean="0"/>
              <a:t>31. </a:t>
            </a:r>
            <a:r>
              <a:rPr lang="ru-RU" sz="1400" dirty="0"/>
              <a:t>Сколько фотографий на стенде «Ими гордится школа»?</a:t>
            </a:r>
          </a:p>
          <a:p>
            <a:pPr marL="342900" indent="-342900"/>
            <a:r>
              <a:rPr lang="ru-RU" sz="1400" dirty="0"/>
              <a:t>  </a:t>
            </a:r>
          </a:p>
          <a:p>
            <a:pPr marL="342900" indent="-342900"/>
            <a:endParaRPr lang="ru-RU" sz="1400" dirty="0"/>
          </a:p>
        </p:txBody>
      </p:sp>
      <p:sp>
        <p:nvSpPr>
          <p:cNvPr id="19460" name="Text Box 12"/>
          <p:cNvSpPr txBox="1">
            <a:spLocks noChangeArrowheads="1"/>
          </p:cNvSpPr>
          <p:nvPr/>
        </p:nvSpPr>
        <p:spPr bwMode="auto">
          <a:xfrm>
            <a:off x="4859338" y="4149725"/>
            <a:ext cx="3960812" cy="20145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i="1"/>
              <a:t>Участники игры "СЛЕДОПЫТ" напишите свое мнение об игре ________________________________________________________________</a:t>
            </a:r>
          </a:p>
          <a:p>
            <a:pPr algn="ctr"/>
            <a:r>
              <a:rPr lang="ru-RU" sz="1400" b="1" i="1"/>
              <a:t>Какие вопросы-задания вам больше всего понравилось выполнять?</a:t>
            </a:r>
          </a:p>
          <a:p>
            <a:pPr algn="ctr"/>
            <a:r>
              <a:rPr lang="ru-RU" sz="1400" b="1" i="1"/>
              <a:t>________________________________________________________________</a:t>
            </a:r>
            <a:endParaRPr lang="ru-RU" sz="14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60700"/>
            <a:ext cx="7696200" cy="2273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err="1" smtClean="0"/>
              <a:t>н</a:t>
            </a:r>
            <a:r>
              <a:rPr lang="ru-RU" sz="3600" dirty="0" smtClean="0"/>
              <a:t> а г </a:t>
            </a:r>
            <a:r>
              <a:rPr lang="ru-RU" sz="3600" dirty="0" err="1" smtClean="0"/>
              <a:t>р</a:t>
            </a:r>
            <a:r>
              <a:rPr lang="ru-RU" sz="3600" dirty="0" smtClean="0"/>
              <a:t> а ж </a:t>
            </a:r>
            <a:r>
              <a:rPr lang="ru-RU" sz="3600" dirty="0" err="1" smtClean="0"/>
              <a:t>д</a:t>
            </a:r>
            <a:r>
              <a:rPr lang="ru-RU" sz="3600" dirty="0" smtClean="0"/>
              <a:t> а е т </a:t>
            </a:r>
            <a:r>
              <a:rPr lang="ru-RU" sz="3600" dirty="0" err="1" smtClean="0"/>
              <a:t>ся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200" dirty="0" smtClean="0"/>
              <a:t> </a:t>
            </a:r>
            <a:r>
              <a:rPr lang="ru-RU" sz="3200" dirty="0" err="1" smtClean="0"/>
              <a:t>команда_____________</a:t>
            </a:r>
            <a:r>
              <a:rPr lang="ru-RU" sz="3200" dirty="0" smtClean="0"/>
              <a:t> </a:t>
            </a:r>
            <a:r>
              <a:rPr lang="ru-RU" sz="3200" dirty="0" err="1" smtClean="0"/>
              <a:t>___класса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МБОУ г. Мурманск СОШ №31»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000" i="1" dirty="0" smtClean="0"/>
              <a:t>Вы в школе оказались всех быстрей.</a:t>
            </a:r>
            <a:br>
              <a:rPr lang="ru-RU" sz="2000" i="1" dirty="0" smtClean="0"/>
            </a:br>
            <a:r>
              <a:rPr lang="ru-RU" sz="2000" i="1" dirty="0" smtClean="0"/>
              <a:t>Выв школе оказались всех умней.</a:t>
            </a:r>
            <a:br>
              <a:rPr lang="ru-RU" sz="2000" i="1" dirty="0" smtClean="0"/>
            </a:br>
            <a:r>
              <a:rPr lang="ru-RU" sz="2000" i="1" dirty="0" smtClean="0"/>
              <a:t>Вы в школе отыскали все ответы</a:t>
            </a:r>
            <a:br>
              <a:rPr lang="ru-RU" sz="2000" i="1" dirty="0" smtClean="0"/>
            </a:br>
            <a:r>
              <a:rPr lang="ru-RU" sz="2000" i="1" dirty="0" smtClean="0"/>
              <a:t>И нет здесь больше для  Вас секретов.</a:t>
            </a:r>
            <a:endParaRPr lang="ru-RU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692150"/>
            <a:ext cx="6032500" cy="10033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800" b="1" dirty="0" smtClean="0">
                <a:solidFill>
                  <a:schemeClr val="folHlink"/>
                </a:solidFill>
              </a:rPr>
              <a:t>ДИПЛОМ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dirty="0" smtClean="0">
                <a:solidFill>
                  <a:schemeClr val="folHlink"/>
                </a:solidFill>
              </a:rPr>
              <a:t>победителям игры «СЛЕДОПЫТ»</a:t>
            </a:r>
            <a:endParaRPr lang="ru-RU" b="1" dirty="0" smtClean="0">
              <a:solidFill>
                <a:schemeClr val="folHlink"/>
              </a:solidFill>
            </a:endParaRP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85800" y="5876925"/>
            <a:ext cx="76311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folHlink"/>
                </a:solidFill>
              </a:rPr>
              <a:t>Педагог-психолог: </a:t>
            </a:r>
            <a:r>
              <a:rPr lang="ru-RU" sz="2400" dirty="0" err="1" smtClean="0">
                <a:solidFill>
                  <a:schemeClr val="folHlink"/>
                </a:solidFill>
              </a:rPr>
              <a:t>Суринова</a:t>
            </a:r>
            <a:r>
              <a:rPr lang="ru-RU" sz="2400" dirty="0" smtClean="0">
                <a:solidFill>
                  <a:schemeClr val="folHlink"/>
                </a:solidFill>
              </a:rPr>
              <a:t> Н.В.</a:t>
            </a:r>
            <a:endParaRPr lang="ru-RU" sz="2400" dirty="0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endParaRPr lang="ru-RU" sz="2400" dirty="0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395288" y="1844675"/>
            <a:ext cx="1600200" cy="533400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1 место</a:t>
            </a:r>
            <a:endParaRPr lang="ru-RU" sz="2400"/>
          </a:p>
        </p:txBody>
      </p:sp>
      <p:sp>
        <p:nvSpPr>
          <p:cNvPr id="20486" name="WordArt 8"/>
          <p:cNvSpPr>
            <a:spLocks noChangeArrowheads="1" noChangeShapeType="1" noTextEdit="1"/>
          </p:cNvSpPr>
          <p:nvPr/>
        </p:nvSpPr>
        <p:spPr bwMode="auto">
          <a:xfrm rot="-5397286">
            <a:off x="-1181100" y="4305300"/>
            <a:ext cx="3429000" cy="457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767600"/>
                    </a:gs>
                  </a:gsLst>
                  <a:lin ang="10740000" scaled="1"/>
                </a:gradFill>
                <a:latin typeface="Impact"/>
              </a:rPr>
              <a:t>НЕДЕЛЯ ПСИХОЛОГИИ В ШКОЛЕ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2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8913"/>
            <a:ext cx="5256213" cy="20161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СЕРТИФИКАТ</a:t>
            </a:r>
            <a:br>
              <a:rPr lang="ru-RU" sz="4000" dirty="0" smtClean="0"/>
            </a:br>
            <a:r>
              <a:rPr lang="ru-RU" sz="2800" dirty="0" smtClean="0"/>
              <a:t>участника игры «СЛЕДОПЫТ»</a:t>
            </a:r>
            <a:endParaRPr lang="ru-RU" sz="40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2349500"/>
            <a:ext cx="6423025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В Р У Ч А Е Т С Я</a:t>
            </a:r>
            <a:r>
              <a:rPr lang="ru-RU" sz="2000" dirty="0" smtClean="0"/>
              <a:t> </a:t>
            </a:r>
            <a:r>
              <a:rPr lang="ru-RU" sz="1800" b="1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/>
              <a:t>_______________________________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err="1" smtClean="0"/>
              <a:t>Учени</a:t>
            </a:r>
            <a:r>
              <a:rPr lang="ru-RU" sz="2400" b="1" dirty="0" smtClean="0"/>
              <a:t>   _______ класса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b="1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b="1" i="1" dirty="0" smtClean="0"/>
              <a:t>За то, что _______________ , будучи участником </a:t>
            </a:r>
            <a:r>
              <a:rPr lang="ru-RU" sz="2000" b="1" i="1" dirty="0" err="1" smtClean="0"/>
              <a:t>команды______________________</a:t>
            </a:r>
            <a:r>
              <a:rPr lang="ru-RU" sz="2000" b="1" i="1" dirty="0" smtClean="0"/>
              <a:t> проявил (-а) высокий познавательный интерес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b="1" i="1" dirty="0" smtClean="0"/>
              <a:t>к жизни школы.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sz="2000" b="1" i="1" dirty="0" smtClean="0"/>
          </a:p>
          <a:p>
            <a:pPr algn="just" eaLnBrk="1" hangingPunct="1">
              <a:lnSpc>
                <a:spcPct val="80000"/>
              </a:lnSpc>
              <a:defRPr/>
            </a:pPr>
            <a:endParaRPr lang="ru-RU" sz="1600" b="1" i="1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Организатор игры:</a:t>
            </a:r>
            <a:r>
              <a:rPr lang="ru-RU" sz="2000" b="1" i="1" dirty="0" smtClean="0"/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600" b="1" i="1" dirty="0" smtClean="0"/>
              <a:t>педагог-психолог : </a:t>
            </a:r>
            <a:r>
              <a:rPr lang="ru-RU" sz="1600" b="1" i="1" dirty="0" err="1" smtClean="0"/>
              <a:t>Суринова</a:t>
            </a:r>
            <a:r>
              <a:rPr lang="ru-RU" sz="1600" b="1" i="1" dirty="0" smtClean="0"/>
              <a:t> Н.В.</a:t>
            </a:r>
            <a:endParaRPr lang="ru-RU" sz="3200" b="1" dirty="0" smtClean="0"/>
          </a:p>
        </p:txBody>
      </p:sp>
      <p:sp>
        <p:nvSpPr>
          <p:cNvPr id="21508" name="WordArt 5"/>
          <p:cNvSpPr>
            <a:spLocks noChangeArrowheads="1" noChangeShapeType="1" noTextEdit="1"/>
          </p:cNvSpPr>
          <p:nvPr/>
        </p:nvSpPr>
        <p:spPr bwMode="auto">
          <a:xfrm rot="-5397286">
            <a:off x="-1181100" y="4305300"/>
            <a:ext cx="3429000" cy="457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767600"/>
                    </a:gs>
                  </a:gsLst>
                  <a:lin ang="10740000" scaled="1"/>
                </a:gradFill>
                <a:latin typeface="Impact"/>
              </a:rPr>
              <a:t>НЕДЕЛЯ ПСИХОЛОГИИ В ШКОЛЕ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 autoUpdateAnimBg="0"/>
      <p:bldP spid="28675" grpId="0" build="p" autoUpdateAnimBg="0" advAuto="1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7848600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u="sng"/>
              <a:t>Во-вторых,</a:t>
            </a:r>
            <a:r>
              <a:rPr lang="ru-RU" sz="1600"/>
              <a:t> психолог за несколько дней до начала акции размещает по школе несколько афиш с условиями проведения "Следопыта", чтобы заинтересовать желающих и дать им возможность собрать команду. Участникам "Следопыта" мы не только предлагаем собрать команду, но и придумать ее название, девиз и эмблему, которые также оцениваются организаторами акции и дают возможность набрать дополнительные баллы.</a:t>
            </a:r>
          </a:p>
          <a:p>
            <a:r>
              <a:rPr lang="ru-RU" sz="1600" u="sng"/>
              <a:t>В-третьих</a:t>
            </a:r>
            <a:r>
              <a:rPr lang="ru-RU" sz="1600"/>
              <a:t>, накануне дня "Следопыта" психолог встречается с работниками школы, о которых были составлены вопросы для участников. В зависимости от формулировки вопроса психолог оговаривает условия, при которых человек может дать участникам правильный ответ. </a:t>
            </a:r>
          </a:p>
          <a:p>
            <a:r>
              <a:rPr lang="ru-RU" sz="1600" u="sng"/>
              <a:t>В-четвертых,</a:t>
            </a:r>
            <a:r>
              <a:rPr lang="ru-RU" sz="1600"/>
              <a:t> в зависимости от материальных возможностей психолог может подготовить дипломы и сертификаты для участников, а также памятные подарки.</a:t>
            </a:r>
          </a:p>
          <a:p>
            <a:r>
              <a:rPr lang="ru-RU" sz="1600" u="sng"/>
              <a:t>В-пятых</a:t>
            </a:r>
            <a:r>
              <a:rPr lang="ru-RU" sz="1600"/>
              <a:t>, психологу необходимо подготовить бланки с заданиями для участников "Следопыта". Решая вопрос о том, сколько бланков приготовить, психологу стоит опираться на опыт активности учащихся в разного рода </a:t>
            </a:r>
          </a:p>
          <a:p>
            <a:r>
              <a:rPr lang="ru-RU" sz="1600"/>
              <a:t>                         школьных мероприятиях (хотя "Следопыт" - это нечто </a:t>
            </a:r>
          </a:p>
          <a:p>
            <a:r>
              <a:rPr lang="ru-RU" sz="1600"/>
              <a:t>                     совершенно другое). В любом случае при нехватке бланков можно</a:t>
            </a:r>
          </a:p>
          <a:p>
            <a:r>
              <a:rPr lang="ru-RU" sz="1600"/>
              <a:t>                    пойти на дополнительный тираж или разрешить увеличение </a:t>
            </a:r>
          </a:p>
          <a:p>
            <a:r>
              <a:rPr lang="ru-RU" sz="1600"/>
              <a:t>                               состава уже зарегистрированных команд.</a:t>
            </a:r>
            <a:endParaRPr lang="ru-RU" sz="1600" i="1"/>
          </a:p>
          <a:p>
            <a:endParaRPr lang="ru-RU" sz="16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534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600" i="1"/>
              <a:t>Основной этап</a:t>
            </a:r>
            <a:endParaRPr lang="ru-RU" sz="1600"/>
          </a:p>
          <a:p>
            <a:pPr marL="342900" indent="-342900"/>
            <a:r>
              <a:rPr lang="ru-RU" sz="1600"/>
              <a:t>В назначенный день психолог раздает бланки следопытам, сопровождая акт передачи краткой инструкцией: "Вам необходимо максимально подробно заполнить все поля бланка. Обязательно вписать имена и фамилии всех участников команды. Выполнение заданий разрешается только на переменах и после уроков. После того, как все ответы найдены, следует заполнить раздел "Обратная связь", указав номера наиболее интересных заданий. Бланки необходимо сдать до 14.00 завтрашнего дня."</a:t>
            </a:r>
            <a:endParaRPr lang="ru-RU" sz="1600" i="1"/>
          </a:p>
          <a:p>
            <a:pPr marL="342900" indent="-342900"/>
            <a:r>
              <a:rPr lang="ru-RU" sz="1600" i="1"/>
              <a:t>3. Подведение итогов</a:t>
            </a:r>
            <a:endParaRPr lang="ru-RU" sz="1600"/>
          </a:p>
          <a:p>
            <a:pPr marL="342900" indent="-342900"/>
            <a:r>
              <a:rPr lang="ru-RU" sz="1600"/>
              <a:t>По окончании отпущенного на акцию времени бланки с ответами обрабатываются психологом, подсчитываются баллы и объявляются победители - в фойе школы вывешивается афиша "Итоги игры "Следопыт". В афише можно разместить ведомость с результатами, правильные ответы (тогда  и у остальных "жителей школы" появляется возможность узнать много интересного), благодарности работникам школы за терпение и поддержку следопытов, поздравления победителям, объявление о месте и сроках награждения всех участников акции "Следопыт".</a:t>
            </a:r>
          </a:p>
          <a:p>
            <a:pPr marL="342900" indent="-342900"/>
            <a:r>
              <a:rPr lang="ru-RU" sz="1600" u="sng"/>
              <a:t>Материалы подготовлены на основе:</a:t>
            </a:r>
          </a:p>
          <a:p>
            <a:pPr marL="342900" indent="-342900">
              <a:buFontTx/>
              <a:buAutoNum type="arabicPeriod"/>
            </a:pPr>
            <a:r>
              <a:rPr lang="ru-RU" sz="1600"/>
              <a:t>Азарова Т., Битянова М., Беглова Т. Неделя психологии в школе. - М.: Чистые пруды, 2005. - 32с.: ил. (Библиотечка "Первого сентября", серия "Школьный психолог").</a:t>
            </a:r>
          </a:p>
          <a:p>
            <a:pPr marL="342900" indent="-342900"/>
            <a:r>
              <a:rPr lang="ru-RU" sz="1600"/>
              <a:t>                           2. Битянова М.Р. Практикум по психологическим играм с детьми</a:t>
            </a:r>
          </a:p>
          <a:p>
            <a:pPr marL="342900" indent="-342900"/>
            <a:r>
              <a:rPr lang="ru-RU" sz="1600"/>
              <a:t>                           и подростками. - СПб.: Питер, 2003. - 304с.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42976" y="253473"/>
            <a:ext cx="8001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ПСИХОЛОГИЧЕСКАЯ АКЦИЯ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"Волшебные предсказания"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786" y="1298415"/>
            <a:ext cx="75724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акция предназначена для того, чтобы поддержать каждого "жителя школы", дать возможность детям помечтать, а взрослым - искренне по-детски улыбнуться. Отлично подходит для окончания недели психологии, оставляя приятное необычное послевкусие.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благоприятного климата в школе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желающие: ученики, педагоги, родители, работники школы, психолог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Необходимые материалы: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шкатулка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записки  с добрыми пожеланиями (в большом количестве)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акция проходит в течение одного учебного дня на переменах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71538" y="342062"/>
            <a:ext cx="7143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Этапы акции: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подготовительный этап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Психологу необходимо найти и напечатать как можно больше вариантов добрых пожеланий-предсказаний: для каждого независимо от пола, возраста и рода занятий. Загадочности процедуре можно добавить, если все записки будут определенным образом свернуты или разукрашены под постаревшие, дряхлые (это трудно и весьма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затратно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времени, но окупается по виду участников, старательно их раскрывающих в ожидании "ответа вселенной").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Основной этап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шкатулку достаточно вместительного размера насыпаются записки с пожеланиями. Она размещается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школы, на столе у вахтера, чтобы каждый пришедший мог начать день с улыбки. Вахтер встречает всех с загадочной улыбкой, предлагая уникальную возможность задать важный вопрос вселенной и получить ответ. Все желающие сосредоточенно закрывают глаза, вопрошают у вселенной, а потом тянут записки. То, что происходит дальше, действительно, можно описать словом "волшебство": хмурые начинают улыбаться, серьезные довольно прячут заветный кусочек бумаги в карманы, спокойные начинают прыгать на одной ножке с криком "Спасибо! Спасибо! Спасибо!", недоверчивые радостно просят вытянуть еще раз, неугомонные заботливо тянут к шкатулке своих одноклассников, азартные тянут несколько и с фразой "А первая была лучше всего!" приветливо подмигивают психологу.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928662" y="207525"/>
            <a:ext cx="7143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Обратная связь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"Волшебная шкатулка" быстро приобретает популярность у "жителей школы" и к 3-4 уроку в школе царит особая доброжелательная атмосфера. Поскольку лимит на пожелания отсутствует, то каждый в конце концов вытягивает столько сколько необходимо для ощущения счастья, успеха, умиротворения. Иногда наиболее сознательные и сердечные начинают возвращать пожелания в шкатулку со словами "Пусть еще кому-нибудь станет хорошо".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План мероприятий: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Психологическая игра: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«Путешествие в </a:t>
            </a:r>
            <a:r>
              <a:rPr lang="ru-RU" sz="2400" b="1" dirty="0" err="1" smtClean="0">
                <a:solidFill>
                  <a:srgbClr val="00B050"/>
                </a:solidFill>
              </a:rPr>
              <a:t>Алфею</a:t>
            </a:r>
            <a:r>
              <a:rPr lang="ru-RU" sz="2400" b="1" dirty="0" smtClean="0">
                <a:solidFill>
                  <a:srgbClr val="00B050"/>
                </a:solidFill>
              </a:rPr>
              <a:t>»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1 </a:t>
            </a:r>
            <a:r>
              <a:rPr lang="ru-RU" sz="2400" dirty="0" err="1" smtClean="0">
                <a:solidFill>
                  <a:schemeClr val="accent2"/>
                </a:solidFill>
              </a:rPr>
              <a:t>кл</a:t>
            </a:r>
            <a:r>
              <a:rPr lang="ru-RU" sz="2400" dirty="0" smtClean="0">
                <a:solidFill>
                  <a:schemeClr val="accent2"/>
                </a:solidFill>
              </a:rPr>
              <a:t>.- 06-08.10.15 г.</a:t>
            </a:r>
          </a:p>
          <a:p>
            <a:r>
              <a:rPr lang="ru-RU" sz="2400" b="1" dirty="0" err="1" smtClean="0">
                <a:solidFill>
                  <a:srgbClr val="00B050"/>
                </a:solidFill>
              </a:rPr>
              <a:t>Тренинговое</a:t>
            </a:r>
            <a:r>
              <a:rPr lang="ru-RU" sz="2400" b="1" dirty="0" smtClean="0">
                <a:solidFill>
                  <a:srgbClr val="00B050"/>
                </a:solidFill>
              </a:rPr>
              <a:t> занятие:</a:t>
            </a:r>
            <a:endParaRPr lang="ru-RU" sz="2400" dirty="0" smtClean="0">
              <a:solidFill>
                <a:srgbClr val="00B050"/>
              </a:solidFill>
            </a:endParaRPr>
          </a:p>
          <a:p>
            <a:r>
              <a:rPr lang="ru-RU" sz="2400" b="1" dirty="0" smtClean="0">
                <a:solidFill>
                  <a:srgbClr val="00B050"/>
                </a:solidFill>
              </a:rPr>
              <a:t>«Давайте жить дружно»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2 кл.-07-08.10.15 г.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Развлекательно-познавательная викторина: «Умники и умницы»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3 </a:t>
            </a:r>
            <a:r>
              <a:rPr lang="ru-RU" sz="2400" dirty="0" err="1" smtClean="0">
                <a:solidFill>
                  <a:schemeClr val="accent2"/>
                </a:solidFill>
              </a:rPr>
              <a:t>кл</a:t>
            </a:r>
            <a:r>
              <a:rPr lang="ru-RU" sz="2400" dirty="0" smtClean="0">
                <a:solidFill>
                  <a:schemeClr val="accent2"/>
                </a:solidFill>
              </a:rPr>
              <a:t>.- 12.10.15 г.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Психологическая игра:«Интеллектуальный ринг»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4 кл.-13.10.15 г.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Психологическая игра: «Портрет коллектива»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5 кл.-14.10.15 г.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Психологическая игра: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«Школа идеального лидера»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7 класс 15.10.15 г.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Классный час</a:t>
            </a:r>
            <a:r>
              <a:rPr lang="ru-RU" sz="2400" dirty="0" smtClean="0">
                <a:solidFill>
                  <a:srgbClr val="00B050"/>
                </a:solidFill>
              </a:rPr>
              <a:t>: </a:t>
            </a:r>
            <a:r>
              <a:rPr lang="ru-RU" sz="2400" b="1" dirty="0" smtClean="0">
                <a:solidFill>
                  <a:srgbClr val="00B050"/>
                </a:solidFill>
              </a:rPr>
              <a:t>“Конфликты в жизни современного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человека</a:t>
            </a:r>
            <a:r>
              <a:rPr lang="ru-RU" sz="2400" b="1" dirty="0" smtClean="0">
                <a:solidFill>
                  <a:schemeClr val="accent2"/>
                </a:solidFill>
              </a:rPr>
              <a:t>”</a:t>
            </a:r>
            <a:r>
              <a:rPr lang="ru-RU" sz="2400" dirty="0" smtClean="0">
                <a:solidFill>
                  <a:schemeClr val="accent2"/>
                </a:solidFill>
              </a:rPr>
              <a:t> 8, 9, 10,11 класс - 19-28.10.15 г.</a:t>
            </a:r>
          </a:p>
          <a:p>
            <a:pPr>
              <a:buNone/>
            </a:pPr>
            <a:endParaRPr lang="ru-RU" sz="2400" dirty="0" smtClean="0">
              <a:solidFill>
                <a:srgbClr val="00B050"/>
              </a:solidFill>
            </a:endParaRPr>
          </a:p>
          <a:p>
            <a:endParaRPr lang="ru-RU" sz="16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Психологические акции: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Сундучок пожеланий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Следопыт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Волшебные предсказания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Заочная олимпиада “</a:t>
            </a:r>
            <a:r>
              <a:rPr lang="ru-RU" dirty="0" err="1" smtClean="0">
                <a:solidFill>
                  <a:schemeClr val="accent6"/>
                </a:solidFill>
              </a:rPr>
              <a:t>ПСИХОЛОГиЯ</a:t>
            </a:r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1619250" y="1052513"/>
            <a:ext cx="6480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ru-RU" sz="2400" b="1" dirty="0">
                <a:solidFill>
                  <a:schemeClr val="accent6"/>
                </a:solidFill>
                <a:latin typeface="Times New Roman" pitchFamily="18" charset="0"/>
              </a:rPr>
              <a:t>ПСИХОЛОГИЧЕСКАЯ АКЦИЯ</a:t>
            </a:r>
          </a:p>
          <a:p>
            <a:pPr algn="ctr"/>
            <a:r>
              <a:rPr kumimoji="1" lang="ru-RU" sz="2400" b="1" dirty="0">
                <a:solidFill>
                  <a:schemeClr val="accent6"/>
                </a:solidFill>
                <a:latin typeface="Times New Roman" pitchFamily="18" charset="0"/>
              </a:rPr>
              <a:t>«</a:t>
            </a:r>
            <a:r>
              <a:rPr kumimoji="1" lang="ru-RU" sz="2400" b="1" i="1" dirty="0">
                <a:solidFill>
                  <a:schemeClr val="accent6"/>
                </a:solidFill>
                <a:latin typeface="Times New Roman" pitchFamily="18" charset="0"/>
              </a:rPr>
              <a:t>Сундучок пожеланий</a:t>
            </a:r>
            <a:r>
              <a:rPr kumimoji="1" lang="ru-RU" sz="2400" b="1" dirty="0">
                <a:solidFill>
                  <a:schemeClr val="accent6"/>
                </a:solidFill>
                <a:latin typeface="Times New Roman" pitchFamily="18" charset="0"/>
              </a:rPr>
              <a:t>"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395288" y="2060575"/>
            <a:ext cx="82089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1600" i="1" dirty="0">
                <a:latin typeface="Times New Roman" pitchFamily="18" charset="0"/>
              </a:rPr>
              <a:t>Эта акция затрагивает почти каждого "жителя школы", вызывая неподдельный интерес к психологу, другим "жителям школы". Отлично подходит для начала недели психологии, задавая ей загадочный и праздничный тон.</a:t>
            </a:r>
            <a:endParaRPr kumimoji="1" lang="ru-RU" sz="1600" u="sng" dirty="0">
              <a:latin typeface="Times New Roman" pitchFamily="18" charset="0"/>
            </a:endParaRPr>
          </a:p>
          <a:p>
            <a:endParaRPr kumimoji="1" lang="ru-RU" sz="1600" u="sng" dirty="0">
              <a:latin typeface="Times New Roman" pitchFamily="18" charset="0"/>
            </a:endParaRPr>
          </a:p>
          <a:p>
            <a:r>
              <a:rPr kumimoji="1" lang="ru-RU" sz="1600" u="sng" dirty="0">
                <a:latin typeface="Times New Roman" pitchFamily="18" charset="0"/>
              </a:rPr>
              <a:t>Цели:</a:t>
            </a:r>
            <a:endParaRPr kumimoji="1" lang="ru-RU" sz="1600" dirty="0">
              <a:latin typeface="Times New Roman" pitchFamily="18" charset="0"/>
            </a:endParaRPr>
          </a:p>
          <a:p>
            <a:r>
              <a:rPr kumimoji="1" lang="ru-RU" sz="1600" dirty="0">
                <a:latin typeface="Times New Roman" pitchFamily="18" charset="0"/>
              </a:rPr>
              <a:t>Создать условия для реализации активной жизненной позиции;</a:t>
            </a:r>
          </a:p>
          <a:p>
            <a:r>
              <a:rPr kumimoji="1" lang="ru-RU" sz="1600" dirty="0">
                <a:latin typeface="Times New Roman" pitchFamily="18" charset="0"/>
              </a:rPr>
              <a:t>Расширить представления о самом себе у участников акции;</a:t>
            </a:r>
          </a:p>
          <a:p>
            <a:r>
              <a:rPr kumimoji="1" lang="ru-RU" sz="1600" dirty="0">
                <a:latin typeface="Times New Roman" pitchFamily="18" charset="0"/>
              </a:rPr>
              <a:t>Привлечь внимание к деятельности психологической службы;</a:t>
            </a:r>
          </a:p>
          <a:p>
            <a:r>
              <a:rPr kumimoji="1" lang="ru-RU" sz="1600" dirty="0">
                <a:latin typeface="Times New Roman" pitchFamily="18" charset="0"/>
              </a:rPr>
              <a:t>Развитие творческого </a:t>
            </a:r>
            <a:r>
              <a:rPr kumimoji="1" lang="ru-RU" sz="1600" dirty="0" err="1">
                <a:latin typeface="Times New Roman" pitchFamily="18" charset="0"/>
              </a:rPr>
              <a:t>креативного</a:t>
            </a:r>
            <a:r>
              <a:rPr kumimoji="1" lang="ru-RU" sz="1600" dirty="0">
                <a:latin typeface="Times New Roman" pitchFamily="18" charset="0"/>
              </a:rPr>
              <a:t> самовыражения</a:t>
            </a:r>
          </a:p>
          <a:p>
            <a:r>
              <a:rPr kumimoji="1" lang="ru-RU" sz="1600" u="sng" dirty="0">
                <a:latin typeface="Times New Roman" pitchFamily="18" charset="0"/>
              </a:rPr>
              <a:t>Участники:</a:t>
            </a:r>
            <a:endParaRPr kumimoji="1" lang="ru-RU" sz="1600" dirty="0">
              <a:latin typeface="Times New Roman" pitchFamily="18" charset="0"/>
            </a:endParaRPr>
          </a:p>
          <a:p>
            <a:r>
              <a:rPr kumimoji="1" lang="ru-RU" sz="1600" dirty="0">
                <a:latin typeface="Times New Roman" pitchFamily="18" charset="0"/>
              </a:rPr>
              <a:t>все желающие - учащиеся, педагоги, родители, работники школы</a:t>
            </a:r>
            <a:endParaRPr kumimoji="1" lang="ru-RU" sz="1600" u="sng" dirty="0">
              <a:latin typeface="Times New Roman" pitchFamily="18" charset="0"/>
            </a:endParaRPr>
          </a:p>
          <a:p>
            <a:r>
              <a:rPr kumimoji="1" lang="ru-RU" sz="1600" u="sng" dirty="0">
                <a:latin typeface="Times New Roman" pitchFamily="18" charset="0"/>
              </a:rPr>
              <a:t>Необходимые материалы:</a:t>
            </a:r>
            <a:endParaRPr kumimoji="1" lang="ru-RU" sz="1600" dirty="0">
              <a:latin typeface="Times New Roman" pitchFamily="18" charset="0"/>
            </a:endParaRPr>
          </a:p>
          <a:p>
            <a:r>
              <a:rPr kumimoji="1" lang="ru-RU" sz="1600" dirty="0">
                <a:latin typeface="Times New Roman" pitchFamily="18" charset="0"/>
              </a:rPr>
              <a:t>афиша акции «Сундучок пожеланий"</a:t>
            </a:r>
          </a:p>
          <a:p>
            <a:r>
              <a:rPr kumimoji="1" lang="ru-RU" sz="1600" dirty="0">
                <a:latin typeface="Times New Roman" pitchFamily="18" charset="0"/>
              </a:rPr>
              <a:t>«ящики-коробочки» для пожеланий</a:t>
            </a:r>
            <a:endParaRPr kumimoji="1" lang="ru-RU" sz="1600" u="sng" dirty="0">
              <a:latin typeface="Times New Roman" pitchFamily="18" charset="0"/>
            </a:endParaRPr>
          </a:p>
          <a:p>
            <a:r>
              <a:rPr kumimoji="1" lang="ru-RU" sz="1600" u="sng" dirty="0">
                <a:latin typeface="Times New Roman" pitchFamily="18" charset="0"/>
              </a:rPr>
              <a:t>Время:</a:t>
            </a:r>
            <a:endParaRPr kumimoji="1" lang="ru-RU" sz="1600" dirty="0">
              <a:latin typeface="Times New Roman" pitchFamily="18" charset="0"/>
            </a:endParaRPr>
          </a:p>
          <a:p>
            <a:r>
              <a:rPr kumimoji="1" lang="ru-RU" sz="1600" dirty="0">
                <a:latin typeface="Times New Roman" pitchFamily="18" charset="0"/>
              </a:rPr>
              <a:t>акция проходит в течение всей недели</a:t>
            </a:r>
            <a:endParaRPr kumimoji="1" lang="ru-RU" sz="1600" u="sng" dirty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4963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1600" u="sng">
                <a:latin typeface="Times New Roman" pitchFamily="18" charset="0"/>
              </a:rPr>
              <a:t>Этапы акции:</a:t>
            </a:r>
          </a:p>
          <a:p>
            <a:endParaRPr kumimoji="1" lang="ru-RU" sz="1600" i="1">
              <a:latin typeface="Times New Roman" pitchFamily="18" charset="0"/>
            </a:endParaRPr>
          </a:p>
          <a:p>
            <a:r>
              <a:rPr kumimoji="1" lang="ru-RU" sz="1600" i="1">
                <a:latin typeface="Times New Roman" pitchFamily="18" charset="0"/>
              </a:rPr>
              <a:t>Подготовительный этап</a:t>
            </a:r>
          </a:p>
          <a:p>
            <a:r>
              <a:rPr kumimoji="1" lang="ru-RU" sz="1600">
                <a:latin typeface="Times New Roman" pitchFamily="18" charset="0"/>
              </a:rPr>
              <a:t>Необходимо заранее подготовить афишу для привлечения внимания, «ящики-коробочки» с тонкой прорезью для записочек с пожеланиями, которые можно будет достать заранее накануне дня окончания акции для выбора награждающихся  </a:t>
            </a:r>
          </a:p>
          <a:p>
            <a:endParaRPr kumimoji="1" lang="ru-RU" sz="1600" i="1">
              <a:latin typeface="Times New Roman" pitchFamily="18" charset="0"/>
            </a:endParaRPr>
          </a:p>
          <a:p>
            <a:r>
              <a:rPr kumimoji="1" lang="ru-RU" sz="1600" i="1">
                <a:latin typeface="Times New Roman" pitchFamily="18" charset="0"/>
              </a:rPr>
              <a:t>Этап участия, составления </a:t>
            </a:r>
          </a:p>
          <a:p>
            <a:r>
              <a:rPr kumimoji="1" lang="ru-RU" sz="1600">
                <a:latin typeface="Times New Roman" pitchFamily="18" charset="0"/>
              </a:rPr>
              <a:t>Стимулировать учащихся с помощью работы классных руководителей, учителей-предметников. Собственным примером подталкивать к творчеству</a:t>
            </a:r>
          </a:p>
          <a:p>
            <a:endParaRPr kumimoji="1" lang="ru-RU" sz="1600">
              <a:latin typeface="Times New Roman" pitchFamily="18" charset="0"/>
            </a:endParaRPr>
          </a:p>
          <a:p>
            <a:r>
              <a:rPr kumimoji="1" lang="ru-RU" sz="1600" i="1">
                <a:latin typeface="Times New Roman" pitchFamily="18" charset="0"/>
              </a:rPr>
              <a:t>Этап обработки и оформления результатов</a:t>
            </a:r>
            <a:endParaRPr kumimoji="1" lang="ru-RU" sz="1600">
              <a:latin typeface="Times New Roman" pitchFamily="18" charset="0"/>
            </a:endParaRPr>
          </a:p>
          <a:p>
            <a:r>
              <a:rPr kumimoji="1" lang="ru-RU" sz="1600">
                <a:latin typeface="Times New Roman" pitchFamily="18" charset="0"/>
              </a:rPr>
              <a:t>В конце недели достаются записочки с пожеланиями, шутками. В присутствии комиссии из независимых экспертов отбираются самые смешные, самые красивые, самые творческие пожелания. Номинации зависят полностью от полученного набора записочек </a:t>
            </a:r>
            <a:endParaRPr kumimoji="1" lang="ru-RU" sz="1600" i="1">
              <a:latin typeface="Times New Roman" pitchFamily="18" charset="0"/>
            </a:endParaRPr>
          </a:p>
          <a:p>
            <a:endParaRPr kumimoji="1" lang="ru-RU" sz="16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7993063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kumimoji="1" lang="ru-RU" sz="1600" i="1">
                <a:latin typeface="Times New Roman" pitchFamily="18" charset="0"/>
              </a:rPr>
              <a:t>Этап обратной связи</a:t>
            </a:r>
            <a:endParaRPr kumimoji="1" lang="ru-RU" sz="1600">
              <a:latin typeface="Times New Roman" pitchFamily="18" charset="0"/>
            </a:endParaRPr>
          </a:p>
          <a:p>
            <a:pPr marL="457200" indent="-457200"/>
            <a:r>
              <a:rPr kumimoji="1" lang="ru-RU" sz="1600">
                <a:latin typeface="Times New Roman" pitchFamily="18" charset="0"/>
              </a:rPr>
              <a:t>Ответная реакция участников акции может быть совершенно разной:</a:t>
            </a:r>
          </a:p>
          <a:p>
            <a:pPr marL="457200" indent="-457200"/>
            <a:r>
              <a:rPr kumimoji="1" lang="ru-RU" sz="1600">
                <a:latin typeface="Times New Roman" pitchFamily="18" charset="0"/>
              </a:rPr>
              <a:t>одобрительные улыбки</a:t>
            </a:r>
          </a:p>
          <a:p>
            <a:pPr marL="457200" indent="-457200"/>
            <a:r>
              <a:rPr kumimoji="1" lang="ru-RU" sz="1600">
                <a:latin typeface="Times New Roman" pitchFamily="18" charset="0"/>
              </a:rPr>
              <a:t>предложения все повторить</a:t>
            </a:r>
          </a:p>
          <a:p>
            <a:pPr marL="457200" indent="-457200"/>
            <a:r>
              <a:rPr kumimoji="1" lang="ru-RU" sz="1600">
                <a:latin typeface="Times New Roman" pitchFamily="18" charset="0"/>
              </a:rPr>
              <a:t>сожаления (от отсутствующих в неделю акции)</a:t>
            </a:r>
          </a:p>
          <a:p>
            <a:pPr marL="457200" indent="-457200"/>
            <a:r>
              <a:rPr kumimoji="1" lang="ru-RU" sz="1600">
                <a:latin typeface="Times New Roman" pitchFamily="18" charset="0"/>
              </a:rPr>
              <a:t>просьба о личной консультации (решили в себе разобраться)</a:t>
            </a:r>
          </a:p>
          <a:p>
            <a:pPr marL="457200" indent="-457200"/>
            <a:endParaRPr kumimoji="1" lang="ru-RU" sz="1600">
              <a:latin typeface="Times New Roman" pitchFamily="18" charset="0"/>
            </a:endParaRPr>
          </a:p>
          <a:p>
            <a:pPr marL="457200" indent="-457200"/>
            <a:r>
              <a:rPr kumimoji="1" lang="ru-RU" sz="1600">
                <a:latin typeface="Times New Roman" pitchFamily="18" charset="0"/>
              </a:rPr>
              <a:t>В любом случае, равнодушных в школе не останется и  первая "Неделя психологии" запомнится на долго.</a:t>
            </a:r>
          </a:p>
          <a:p>
            <a:pPr marL="457200" indent="-457200"/>
            <a:endParaRPr kumimoji="1" lang="ru-RU" sz="1600">
              <a:latin typeface="Times New Roman" pitchFamily="18" charset="0"/>
            </a:endParaRPr>
          </a:p>
          <a:p>
            <a:pPr marL="457200" indent="-457200"/>
            <a:endParaRPr kumimoji="1" lang="ru-RU" sz="1600" u="sng">
              <a:latin typeface="Times New Roman" pitchFamily="18" charset="0"/>
            </a:endParaRPr>
          </a:p>
          <a:p>
            <a:pPr marL="457200" indent="-457200"/>
            <a:r>
              <a:rPr kumimoji="1" lang="ru-RU" sz="1600" u="sng">
                <a:latin typeface="Times New Roman" pitchFamily="18" charset="0"/>
              </a:rPr>
              <a:t>Материалы составлены на основе:</a:t>
            </a:r>
            <a:endParaRPr kumimoji="1" lang="ru-RU" sz="1600">
              <a:latin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kumimoji="1" lang="ru-RU" sz="1600">
                <a:latin typeface="Times New Roman" pitchFamily="18" charset="0"/>
              </a:rPr>
              <a:t>Родионов В.А. Скажи мне, кто…// Школьный психолог, №22/2006.</a:t>
            </a:r>
          </a:p>
          <a:p>
            <a:pPr marL="457200" indent="-457200">
              <a:buFontTx/>
              <a:buAutoNum type="arabicPeriod"/>
            </a:pPr>
            <a:r>
              <a:rPr kumimoji="1" lang="ru-RU" sz="1600">
                <a:latin typeface="Times New Roman" pitchFamily="18" charset="0"/>
              </a:rPr>
              <a:t>Родионов В.А., Ступницкая М.А. Взаимодействие психолога и педагога в учебном процессе. - Ярославль: Академия развития, 2002. - 160с.</a:t>
            </a:r>
          </a:p>
          <a:p>
            <a:pPr marL="457200" indent="-457200">
              <a:spcBef>
                <a:spcPct val="50000"/>
              </a:spcBef>
            </a:pPr>
            <a:endParaRPr kumimoji="1" lang="ru-RU" sz="16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468313" y="1484313"/>
            <a:ext cx="8064500" cy="20383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EB160"/>
                </a:solidFill>
                <a:latin typeface="Impact"/>
              </a:rPr>
              <a:t>Сундучок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611188" y="3408363"/>
            <a:ext cx="7632700" cy="30448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1D77F"/>
                </a:solidFill>
                <a:latin typeface="Impact"/>
              </a:rPr>
              <a:t>пожеланий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258888" y="3225800"/>
            <a:ext cx="6337300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принимай участие в акции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2051050" y="1195388"/>
            <a:ext cx="504031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575D1"/>
                </a:solidFill>
                <a:latin typeface="Arial"/>
                <a:cs typeface="Arial"/>
              </a:rPr>
              <a:t>Всю неделю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516688" y="26035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ru-RU" sz="2400" dirty="0">
              <a:latin typeface="Times New Roman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627313" y="549275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400">
                <a:latin typeface="Century" pitchFamily="18" charset="0"/>
              </a:rPr>
              <a:t>Афиша акции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916238" y="476250"/>
            <a:ext cx="4176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6"/>
                </a:solidFill>
              </a:rPr>
              <a:t>ПСИХОЛОГИЧЕСКАЯ АКЦИЯ </a:t>
            </a:r>
            <a:endParaRPr lang="ru-RU" b="1" i="1" dirty="0">
              <a:solidFill>
                <a:schemeClr val="accent6"/>
              </a:solidFill>
            </a:endParaRPr>
          </a:p>
          <a:p>
            <a:pPr algn="ctr"/>
            <a:r>
              <a:rPr lang="ru-RU" b="1" i="1" dirty="0">
                <a:solidFill>
                  <a:schemeClr val="accent6"/>
                </a:solidFill>
              </a:rPr>
              <a:t>"Следопыт"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83534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i="1" dirty="0"/>
          </a:p>
          <a:p>
            <a:r>
              <a:rPr lang="ru-RU" sz="1600" i="1" dirty="0"/>
              <a:t>Эта акция является одной из любимейших самими психологами и детьми. Всегда проходит очень живо (нарушая привычный дисциплинированный </a:t>
            </a:r>
          </a:p>
          <a:p>
            <a:r>
              <a:rPr lang="ru-RU" sz="1600" i="1" dirty="0"/>
              <a:t>уклад школьной жизни), массово и весело. Весьма уместно поддержит праздничный настрой "жителей школы" в середине недели психологии.</a:t>
            </a:r>
          </a:p>
          <a:p>
            <a:endParaRPr lang="ru-RU" sz="1600" u="sng" dirty="0"/>
          </a:p>
          <a:p>
            <a:r>
              <a:rPr lang="ru-RU" sz="1600" u="sng" dirty="0"/>
              <a:t>Цели:</a:t>
            </a:r>
            <a:endParaRPr lang="ru-RU" sz="1600" dirty="0"/>
          </a:p>
          <a:p>
            <a:r>
              <a:rPr lang="ru-RU" sz="1600" dirty="0"/>
              <a:t>развитие коммуникативных умений</a:t>
            </a:r>
          </a:p>
          <a:p>
            <a:r>
              <a:rPr lang="ru-RU" sz="1600" dirty="0"/>
              <a:t>поднятие общего эмоционального тонуса</a:t>
            </a:r>
          </a:p>
          <a:p>
            <a:r>
              <a:rPr lang="ru-RU" sz="1600" dirty="0"/>
              <a:t>обучение детей навыкам коллективной самоорганизации</a:t>
            </a:r>
          </a:p>
          <a:p>
            <a:r>
              <a:rPr lang="ru-RU" sz="1600" dirty="0"/>
              <a:t>психологическая поддержка отдельных членов детского и взрослого коллектива</a:t>
            </a:r>
          </a:p>
          <a:p>
            <a:r>
              <a:rPr lang="ru-RU" sz="1600" dirty="0"/>
              <a:t>развитие представлений об окружающей среде, о людях, работающих в школе</a:t>
            </a:r>
          </a:p>
          <a:p>
            <a:r>
              <a:rPr lang="ru-RU" sz="1600" u="sng" dirty="0"/>
              <a:t>Участники:</a:t>
            </a:r>
            <a:endParaRPr lang="ru-RU" sz="1600" dirty="0"/>
          </a:p>
          <a:p>
            <a:r>
              <a:rPr lang="ru-RU" sz="1600" dirty="0"/>
              <a:t>команды учащихся по классам, педагоги, работники школы</a:t>
            </a:r>
            <a:endParaRPr lang="ru-RU" sz="1600" u="sng" dirty="0"/>
          </a:p>
          <a:p>
            <a:r>
              <a:rPr lang="ru-RU" sz="1600" u="sng" dirty="0"/>
              <a:t>Необходимые материалы:</a:t>
            </a:r>
            <a:endParaRPr lang="ru-RU" sz="1600" dirty="0"/>
          </a:p>
          <a:p>
            <a:r>
              <a:rPr lang="ru-RU" sz="1600" dirty="0"/>
              <a:t>афиша акции "Следопыт"</a:t>
            </a:r>
          </a:p>
          <a:p>
            <a:r>
              <a:rPr lang="ru-RU" sz="1600" dirty="0"/>
              <a:t>бланки игры "Следопыт" (по количеству команд)</a:t>
            </a:r>
          </a:p>
          <a:p>
            <a:r>
              <a:rPr lang="ru-RU" sz="1600" dirty="0"/>
              <a:t>грамоты победителям, сертификаты участникам</a:t>
            </a:r>
          </a:p>
          <a:p>
            <a:r>
              <a:rPr lang="ru-RU" sz="1600" dirty="0"/>
              <a:t>афиша с результатами акции "Следопыт"</a:t>
            </a:r>
          </a:p>
          <a:p>
            <a:r>
              <a:rPr lang="ru-RU" sz="1600" dirty="0"/>
              <a:t>                          </a:t>
            </a:r>
            <a:endParaRPr lang="ru-RU" sz="1600" u="sng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7986712" cy="55435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1600" u="sng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Время:</a:t>
            </a:r>
            <a:endParaRPr lang="ru-RU" sz="16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акция проходит в течение 2 дней, результаты сдаются в конце второго дня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1600" u="sng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Этапы акции:</a:t>
            </a:r>
            <a:endParaRPr lang="ru-RU" sz="1600" i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600" i="1" smtClean="0"/>
              <a:t>подготовительный этап</a:t>
            </a:r>
            <a:endParaRPr lang="ru-RU" sz="16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Во-первых, психологу необходимо составить и выполнить задания для следопытов, чтобы в момент оценки правильности ответов быть компетентным.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Традиционно вопросы-задания "Следопыта" подразделяются на три группы: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smtClean="0"/>
              <a:t>вопросы, требующие больших временных и энергетических затрат для получения правильного ответа: "Сколько деревьев растет на территории школы?", "Сколько ступенек у школьной лестницы?", "Сколько табуреток в школьной столовой?"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smtClean="0"/>
              <a:t>вопросы, направленные на знакомство с организацией работы и особенностями школы: "В каком классе больше всего учащихся?", "Сколько завучей работает в школе?", "Кого в школе больше - мальчиков или девочек?" и т.д.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smtClean="0"/>
              <a:t>вопросы, выявляющие интересы и особенности взрослого и детского школьного коллектива: "Какие животные обитают дома у школьного секретаря?", "Какой любимый день недели у главного знатока земной поверхности?", "Кого из работников школы можно назвать дважды мамой?" и т.д.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2149</Words>
  <Application>Microsoft Office PowerPoint</Application>
  <PresentationFormat>Экран (4:3)</PresentationFormat>
  <Paragraphs>203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Литейная</vt:lpstr>
      <vt:lpstr>Неделя психологии</vt:lpstr>
      <vt:lpstr>План мероприятий:</vt:lpstr>
      <vt:lpstr>Психологические акции: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 а г р а ж д а е т ся  команда_____________ ___класса МБОУ г. Мурманск СОШ №31» Вы в школе оказались всех быстрей. Выв школе оказались всех умней. Вы в школе отыскали все ответы И нет здесь больше для  Вас секретов.</vt:lpstr>
      <vt:lpstr>СЕРТИФИКАТ участника игры «СЛЕДОПЫТ»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психологии</dc:title>
  <dc:creator>usr</dc:creator>
  <cp:lastModifiedBy>usr</cp:lastModifiedBy>
  <cp:revision>7</cp:revision>
  <dcterms:created xsi:type="dcterms:W3CDTF">2015-10-05T17:39:31Z</dcterms:created>
  <dcterms:modified xsi:type="dcterms:W3CDTF">2015-10-08T20:06:14Z</dcterms:modified>
</cp:coreProperties>
</file>